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6" r:id="rId2"/>
    <p:sldMasterId id="2147483672" r:id="rId3"/>
  </p:sldMasterIdLst>
  <p:handoutMasterIdLst>
    <p:handoutMasterId r:id="rId16"/>
  </p:handoutMasterIdLst>
  <p:sldIdLst>
    <p:sldId id="259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2">
          <p15:clr>
            <a:srgbClr val="A4A3A4"/>
          </p15:clr>
        </p15:guide>
        <p15:guide id="2" pos="3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9"/>
    <a:srgbClr val="B2B4B2"/>
    <a:srgbClr val="005F83"/>
    <a:srgbClr val="509E2F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 showGuides="1">
      <p:cViewPr varScale="1">
        <p:scale>
          <a:sx n="203" d="100"/>
          <a:sy n="203" d="100"/>
        </p:scale>
        <p:origin x="3132" y="204"/>
      </p:cViewPr>
      <p:guideLst>
        <p:guide orient="horz" pos="1582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8EE4D-8A6D-FE43-9221-048F51E281B9}" type="datetimeFigureOut">
              <a:rPr lang="en-US" smtClean="0"/>
              <a:t>11/2/2021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0F39-116C-1340-B5D6-764DD69AD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78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34546"/>
            <a:ext cx="6972300" cy="2923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  <p:pic>
        <p:nvPicPr>
          <p:cNvPr id="6" name="Picture 5" descr="SquGrid_36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076956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"/>
                <a:cs typeface="Orgon Slab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1740181"/>
            <a:ext cx="8197114" cy="23383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2742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420507"/>
            <a:ext cx="6972300" cy="1981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2B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9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8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613250"/>
            <a:ext cx="6972300" cy="2760254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Unmanned Aircraft System Security Model Survey</a:t>
            </a:r>
          </a:p>
          <a:p>
            <a:endParaRPr lang="en-US" sz="4000" dirty="0"/>
          </a:p>
          <a:p>
            <a:r>
              <a:rPr lang="en-US" sz="1600" dirty="0"/>
              <a:t>Matthew Whitesides</a:t>
            </a:r>
          </a:p>
          <a:p>
            <a:r>
              <a:rPr lang="en-US" sz="1600" dirty="0"/>
              <a:t>Professor Bruce M. McMillin</a:t>
            </a:r>
          </a:p>
          <a:p>
            <a:r>
              <a:rPr lang="en-US" sz="1600" dirty="0"/>
              <a:t>CS6600: Formal Methods in Computer Security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Rights Leakage: Take Grant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45EBA-2F07-4CC7-BD50-081FCA56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7" y="1746724"/>
            <a:ext cx="2574356" cy="197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B1A89-B5E6-4C02-A285-A8EF9A23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137" y="1727772"/>
            <a:ext cx="2277726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D8B3-C5E5-4C1B-A8B1-BE8227C4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87" y="1727772"/>
            <a:ext cx="2263710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8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31524-4F16-4A78-90AA-1A7648DF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892449"/>
            <a:ext cx="6483894" cy="2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Classification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7830E-3BF4-439F-A99D-19CC8DF3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51" y="892449"/>
            <a:ext cx="1920893" cy="145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89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7852D-31D6-485A-B5E1-B106307B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904952"/>
            <a:ext cx="7223191" cy="2969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981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879F4-B080-47D1-A62C-DDB6EAC7DE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Unmanned Aircraft System Overview</a:t>
            </a:r>
          </a:p>
          <a:p>
            <a:r>
              <a:rPr lang="en-US" sz="2000" dirty="0"/>
              <a:t>Security Model Scenario</a:t>
            </a:r>
          </a:p>
          <a:p>
            <a:r>
              <a:rPr lang="en-US" sz="2000" dirty="0"/>
              <a:t>ACM &amp; System Overview</a:t>
            </a:r>
          </a:p>
          <a:p>
            <a:r>
              <a:rPr lang="en-US" sz="2000" dirty="0"/>
              <a:t>Rights Leakage Findings</a:t>
            </a:r>
          </a:p>
          <a:p>
            <a:pPr lvl="1"/>
            <a:r>
              <a:rPr lang="en-US" sz="1800" dirty="0"/>
              <a:t>HRU</a:t>
            </a:r>
          </a:p>
          <a:p>
            <a:pPr lvl="1"/>
            <a:r>
              <a:rPr lang="en-US" sz="1800" dirty="0"/>
              <a:t>T-G</a:t>
            </a:r>
          </a:p>
          <a:p>
            <a:r>
              <a:rPr lang="en-US" sz="2000" dirty="0"/>
              <a:t>Security Classification Solutions</a:t>
            </a:r>
          </a:p>
          <a:p>
            <a:r>
              <a:rPr lang="en-US" sz="20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7EE3D-97EC-45AB-B358-A46DA410A6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305" y="392933"/>
            <a:ext cx="8184662" cy="74399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760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Unmanned Aircraft Systems (UAS) are air vehicles and associated equipment that do not carry a human operator.</a:t>
            </a:r>
          </a:p>
          <a:p>
            <a:r>
              <a:rPr lang="en-US" sz="2000" dirty="0"/>
              <a:t>They are instead are remotely piloted or fly autonomously. </a:t>
            </a:r>
          </a:p>
          <a:p>
            <a:r>
              <a:rPr lang="en-US" sz="2000" dirty="0"/>
              <a:t>Generally within an organization, a UAS can encompass the whole system of an unmanned aerial vehicle (UAV), control stations, command operations, maintenance systems, etc.</a:t>
            </a:r>
          </a:p>
        </p:txBody>
      </p:sp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examples of UAVs include: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A69996-5D9B-4458-914C-2B0854BC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98122"/>
              </p:ext>
            </p:extLst>
          </p:nvPr>
        </p:nvGraphicFramePr>
        <p:xfrm>
          <a:off x="1051386" y="1825639"/>
          <a:ext cx="6096000" cy="196543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5446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85438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914380"/>
                    </a:ext>
                  </a:extLst>
                </a:gridCol>
              </a:tblGrid>
              <a:tr h="5063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General Atomics MQ-9 Reaper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Boeing MQ-25 Stingray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Northrop Grumman MQ-4C Triton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01940"/>
                  </a:ext>
                </a:extLst>
              </a:tr>
              <a:tr h="14472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722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24D36A-D9FB-4071-8EF2-6CA68EF3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74" y="2475032"/>
            <a:ext cx="1893216" cy="124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8378C-2EE7-418D-8577-8DB35CED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703" y="2534942"/>
            <a:ext cx="1971442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6647F-24F9-4546-815A-DD9B72DB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58" y="2534941"/>
            <a:ext cx="1908720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0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For this security model simulation, we will take inspiration from an autonomous refueling aircraft.</a:t>
            </a:r>
          </a:p>
          <a:p>
            <a:r>
              <a:rPr lang="en-US" sz="2000" dirty="0"/>
              <a:t>These UAVs enable mid-flight refueling capabilities for larger aircraft to enable longer-range mission capabilities.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AEDD-C295-477E-811D-4C8A552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5" y="2808356"/>
            <a:ext cx="5783773" cy="217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D708D-98ED-4FEC-8055-F0D91E249F15}"/>
              </a:ext>
            </a:extLst>
          </p:cNvPr>
          <p:cNvSpPr txBox="1"/>
          <p:nvPr/>
        </p:nvSpPr>
        <p:spPr>
          <a:xfrm>
            <a:off x="6870978" y="2977633"/>
            <a:ext cx="197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B49"/>
                </a:solidFill>
              </a:rPr>
              <a:t>Boeing MQ-25</a:t>
            </a:r>
          </a:p>
          <a:p>
            <a:r>
              <a:rPr lang="en-US" sz="800" dirty="0">
                <a:solidFill>
                  <a:srgbClr val="003B49"/>
                </a:solidFill>
              </a:rPr>
              <a:t>https://www.boeing.com/defense/mq25/</a:t>
            </a:r>
          </a:p>
        </p:txBody>
      </p:sp>
    </p:spTree>
    <p:extLst>
      <p:ext uri="{BB962C8B-B14F-4D97-AF65-F5344CB8AC3E}">
        <p14:creationId xmlns:p14="http://schemas.microsoft.com/office/powerpoint/2010/main" val="300536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C857F-F542-4581-A955-CAD12461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145" y="761265"/>
            <a:ext cx="4983709" cy="4226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4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D1A55-3CFA-4E5D-AEB7-592F111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205" y="838986"/>
            <a:ext cx="3644821" cy="421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39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ACM &amp; System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A234A-6C5B-49A9-B799-14FCE5EF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829937"/>
            <a:ext cx="5259102" cy="368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1990DB-DD17-438A-8011-557E61C70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0733" y="829937"/>
            <a:ext cx="3026005" cy="3317857"/>
          </a:xfrm>
        </p:spPr>
        <p:txBody>
          <a:bodyPr/>
          <a:lstStyle/>
          <a:p>
            <a:r>
              <a:rPr lang="en-US" sz="1200" b="1" dirty="0"/>
              <a:t>Pilot Commander (PC)</a:t>
            </a:r>
            <a:r>
              <a:rPr lang="en-US" sz="1200" dirty="0"/>
              <a:t>: The primary remote pilot of the UAS during the mission.</a:t>
            </a:r>
          </a:p>
          <a:p>
            <a:r>
              <a:rPr lang="en-US" sz="1200" b="1" dirty="0"/>
              <a:t>Instructor Pilot (IP)</a:t>
            </a:r>
            <a:r>
              <a:rPr lang="en-US" sz="1200" dirty="0"/>
              <a:t>: Assists the Pilot Commander and can pilot the UAS if given permission from the PC or MC.</a:t>
            </a:r>
          </a:p>
          <a:p>
            <a:r>
              <a:rPr lang="en-US" sz="1200" b="1" dirty="0"/>
              <a:t>Maintenance Crew (MC)</a:t>
            </a:r>
            <a:r>
              <a:rPr lang="en-US" sz="1200" dirty="0"/>
              <a:t>: Handles work orders created by the PC, IP, or FDA, responsible for the maintenance of the UAS.</a:t>
            </a:r>
          </a:p>
          <a:p>
            <a:r>
              <a:rPr lang="en-US" sz="1200" b="1" dirty="0"/>
              <a:t>Flight Data Admin (FDA)</a:t>
            </a:r>
            <a:r>
              <a:rPr lang="en-US" sz="1200" dirty="0"/>
              <a:t>: Handles and analyses all mission flight data.</a:t>
            </a:r>
          </a:p>
          <a:p>
            <a:r>
              <a:rPr lang="en-US" sz="1200" b="1" dirty="0"/>
              <a:t>External Contractor (Bad Actor) (EC)</a:t>
            </a:r>
            <a:r>
              <a:rPr lang="en-US" sz="1200" dirty="0"/>
              <a:t>: Has a similar job to the MC however only has read rights to the FED.</a:t>
            </a:r>
          </a:p>
        </p:txBody>
      </p:sp>
    </p:spTree>
    <p:extLst>
      <p:ext uri="{BB962C8B-B14F-4D97-AF65-F5344CB8AC3E}">
        <p14:creationId xmlns:p14="http://schemas.microsoft.com/office/powerpoint/2010/main" val="374840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Rights Leakage: HRU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52DD604-D49C-466B-B547-EAA521497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58" y="3967653"/>
            <a:ext cx="2344820" cy="6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B39C-EADA-4B46-8B19-048F834A31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57" y="954957"/>
            <a:ext cx="2342021" cy="101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DFB7B-8F8A-4987-B967-CEDC00E2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757" y="2990033"/>
            <a:ext cx="2342021" cy="90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FE012-9EAF-4B8F-8780-1759A53609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3450" y="2248376"/>
            <a:ext cx="4378158" cy="1860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61B5F-5613-4541-9075-8FFC612A43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57" y="2036236"/>
            <a:ext cx="2342021" cy="882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3782B0-E8CE-48F4-9CFC-C89AA3D973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1792" y="954957"/>
            <a:ext cx="2582701" cy="101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523895"/>
      </p:ext>
    </p:extLst>
  </p:cSld>
  <p:clrMapOvr>
    <a:masterClrMapping/>
  </p:clrMapOvr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MDD">
      <a:dk1>
        <a:srgbClr val="509E2F"/>
      </a:dk1>
      <a:lt1>
        <a:srgbClr val="B2B4B2"/>
      </a:lt1>
      <a:dk2>
        <a:srgbClr val="509E6F"/>
      </a:dk2>
      <a:lt2>
        <a:srgbClr val="FFFFFF"/>
      </a:lt2>
      <a:accent1>
        <a:srgbClr val="78BE20"/>
      </a:accent1>
      <a:accent2>
        <a:srgbClr val="003B49"/>
      </a:accent2>
      <a:accent3>
        <a:srgbClr val="FDDA24"/>
      </a:accent3>
      <a:accent4>
        <a:srgbClr val="E87722"/>
      </a:accent4>
      <a:accent5>
        <a:srgbClr val="2DCCD3"/>
      </a:accent5>
      <a:accent6>
        <a:srgbClr val="005F83"/>
      </a:accent6>
      <a:hlink>
        <a:srgbClr val="2BC3C9"/>
      </a:hlink>
      <a:folHlink>
        <a:srgbClr val="E062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234</TotalTime>
  <Words>307</Words>
  <Application>Microsoft Office PowerPoint</Application>
  <PresentationFormat>On-screen Show (16:9)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Encode Sans Normal Black</vt:lpstr>
      <vt:lpstr>Lucida Grande</vt:lpstr>
      <vt:lpstr>Orgon Slab</vt:lpstr>
      <vt:lpstr>Orgon Slab ExtraLight</vt:lpstr>
      <vt:lpstr>Orgon Slab Light</vt:lpstr>
      <vt:lpstr>Orgon Slab Medium</vt:lpstr>
      <vt:lpstr>1_Custom Design</vt:lpstr>
      <vt:lpstr>2_Custom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Whitesides (US), Matthew B</cp:lastModifiedBy>
  <cp:revision>33</cp:revision>
  <dcterms:created xsi:type="dcterms:W3CDTF">2014-10-14T00:51:43Z</dcterms:created>
  <dcterms:modified xsi:type="dcterms:W3CDTF">2021-11-02T14:02:21Z</dcterms:modified>
</cp:coreProperties>
</file>